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Arvo"/>
      <p:regular r:id="rId18"/>
      <p:bold r:id="rId19"/>
      <p:italic r:id="rId20"/>
      <p:boldItalic r:id="rId21"/>
    </p:embeddedFont>
    <p:embeddedFont>
      <p:font typeface="Marvel"/>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rvo-italic.fntdata"/><Relationship Id="rId22" Type="http://schemas.openxmlformats.org/officeDocument/2006/relationships/font" Target="fonts/Marvel-regular.fntdata"/><Relationship Id="rId21" Type="http://schemas.openxmlformats.org/officeDocument/2006/relationships/font" Target="fonts/Arvo-boldItalic.fntdata"/><Relationship Id="rId24" Type="http://schemas.openxmlformats.org/officeDocument/2006/relationships/font" Target="fonts/Marvel-italic.fntdata"/><Relationship Id="rId23" Type="http://schemas.openxmlformats.org/officeDocument/2006/relationships/font" Target="fonts/Marvel-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Marvel-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Arvo-bold.fntdata"/><Relationship Id="rId18" Type="http://schemas.openxmlformats.org/officeDocument/2006/relationships/font" Target="fonts/Arvo-regular.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45f2545981_0_10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45f2545981_0_1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45f2545981_0_1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45f2545981_0_1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46102a6d6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46102a6d6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45f2545981_0_1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45f2545981_0_1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46102a6d63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46102a6d63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45f2545981_0_10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45f2545981_0_10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45f2545981_0_10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45f2545981_0_1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6102a6d63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6102a6d63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45f2545981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45f2545981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46102a6d63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46102a6d63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46102a6d63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46102a6d63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5407555" y="1315075"/>
            <a:ext cx="3424800" cy="20526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3000">
                <a:solidFill>
                  <a:srgbClr val="FFFFFF"/>
                </a:solidFill>
                <a:latin typeface="Marvel"/>
                <a:ea typeface="Marvel"/>
                <a:cs typeface="Marvel"/>
                <a:sym typeface="Marvel"/>
              </a:rPr>
              <a:t>Est-ce que la modification génétique humaine devrait être permise?</a:t>
            </a:r>
            <a:endParaRPr sz="3000">
              <a:solidFill>
                <a:srgbClr val="FFFFFF"/>
              </a:solidFill>
              <a:latin typeface="Marvel"/>
              <a:ea typeface="Marvel"/>
              <a:cs typeface="Marvel"/>
              <a:sym typeface="Marvel"/>
            </a:endParaRPr>
          </a:p>
        </p:txBody>
      </p:sp>
      <p:sp>
        <p:nvSpPr>
          <p:cNvPr id="55" name="Google Shape;55;p13"/>
          <p:cNvSpPr txBox="1"/>
          <p:nvPr>
            <p:ph idx="1" type="subTitle"/>
          </p:nvPr>
        </p:nvSpPr>
        <p:spPr>
          <a:xfrm>
            <a:off x="5407550" y="2960025"/>
            <a:ext cx="2558100" cy="100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Marvel"/>
              <a:ea typeface="Marvel"/>
              <a:cs typeface="Marvel"/>
              <a:sym typeface="Marvel"/>
            </a:endParaRPr>
          </a:p>
          <a:p>
            <a:pPr indent="0" lvl="0" marL="0" rtl="0" algn="l">
              <a:spcBef>
                <a:spcPts val="0"/>
              </a:spcBef>
              <a:spcAft>
                <a:spcPts val="0"/>
              </a:spcAft>
              <a:buNone/>
            </a:pPr>
            <a:r>
              <a:rPr lang="en" sz="1100">
                <a:latin typeface="Arvo"/>
                <a:ea typeface="Arvo"/>
                <a:cs typeface="Arvo"/>
                <a:sym typeface="Arvo"/>
              </a:rPr>
              <a:t>Par: Jennifer Hann, Samuel Tremblay, Chaaron Nahar Rahman, Simranjeet Uppal </a:t>
            </a:r>
            <a:endParaRPr sz="1100">
              <a:latin typeface="Arvo"/>
              <a:ea typeface="Arvo"/>
              <a:cs typeface="Arvo"/>
              <a:sym typeface="Arvo"/>
            </a:endParaRPr>
          </a:p>
        </p:txBody>
      </p:sp>
      <p:pic>
        <p:nvPicPr>
          <p:cNvPr id="56" name="Google Shape;56;p13"/>
          <p:cNvPicPr preferRelativeResize="0"/>
          <p:nvPr/>
        </p:nvPicPr>
        <p:blipFill>
          <a:blip r:embed="rId3">
            <a:alphaModFix/>
          </a:blip>
          <a:stretch>
            <a:fillRect/>
          </a:stretch>
        </p:blipFill>
        <p:spPr>
          <a:xfrm>
            <a:off x="325300" y="233762"/>
            <a:ext cx="4916024" cy="4675974"/>
          </a:xfrm>
          <a:prstGeom prst="rect">
            <a:avLst/>
          </a:prstGeom>
          <a:noFill/>
          <a:ln cap="flat" cmpd="sng" w="38100">
            <a:solidFill>
              <a:srgbClr val="666666"/>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
                                        </p:tgtEl>
                                        <p:attrNameLst>
                                          <p:attrName>style.visibility</p:attrName>
                                        </p:attrNameLst>
                                      </p:cBhvr>
                                      <p:to>
                                        <p:strVal val="visible"/>
                                      </p:to>
                                    </p:set>
                                    <p:animEffect filter="fade" transition="in">
                                      <p:cBhvr>
                                        <p:cTn dur="1000"/>
                                        <p:tgtEl>
                                          <p:spTgt spid="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5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pic>
        <p:nvPicPr>
          <p:cNvPr id="116" name="Google Shape;116;p22"/>
          <p:cNvPicPr preferRelativeResize="0"/>
          <p:nvPr/>
        </p:nvPicPr>
        <p:blipFill>
          <a:blip r:embed="rId3">
            <a:alphaModFix/>
          </a:blip>
          <a:stretch>
            <a:fillRect/>
          </a:stretch>
        </p:blipFill>
        <p:spPr>
          <a:xfrm>
            <a:off x="6762675" y="244550"/>
            <a:ext cx="2164574" cy="1623425"/>
          </a:xfrm>
          <a:prstGeom prst="rect">
            <a:avLst/>
          </a:prstGeom>
          <a:noFill/>
          <a:ln>
            <a:noFill/>
          </a:ln>
        </p:spPr>
      </p:pic>
      <p:sp>
        <p:nvSpPr>
          <p:cNvPr id="117" name="Google Shape;117;p22"/>
          <p:cNvSpPr txBox="1"/>
          <p:nvPr>
            <p:ph type="title"/>
          </p:nvPr>
        </p:nvSpPr>
        <p:spPr>
          <a:xfrm>
            <a:off x="311700" y="445025"/>
            <a:ext cx="291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Aspect éthique</a:t>
            </a:r>
            <a:endParaRPr/>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3"/>
          <p:cNvSpPr txBox="1"/>
          <p:nvPr>
            <p:ph idx="1" type="body"/>
          </p:nvPr>
        </p:nvSpPr>
        <p:spPr>
          <a:xfrm>
            <a:off x="311700" y="433625"/>
            <a:ext cx="3999900" cy="41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Pour:</a:t>
            </a:r>
            <a:endParaRPr sz="1800"/>
          </a:p>
          <a:p>
            <a:pPr indent="-317500" lvl="0" marL="457200" rtl="0" algn="l">
              <a:spcBef>
                <a:spcPts val="1600"/>
              </a:spcBef>
              <a:spcAft>
                <a:spcPts val="0"/>
              </a:spcAft>
              <a:buSzPts val="1400"/>
              <a:buAutoNum type="arabicPeriod"/>
            </a:pPr>
            <a:r>
              <a:rPr lang="en"/>
              <a:t>Raisons médicaux</a:t>
            </a:r>
            <a:endParaRPr/>
          </a:p>
          <a:p>
            <a:pPr indent="-317500" lvl="0" marL="457200" rtl="0" algn="l">
              <a:spcBef>
                <a:spcPts val="0"/>
              </a:spcBef>
              <a:spcAft>
                <a:spcPts val="0"/>
              </a:spcAft>
              <a:buSzPts val="1400"/>
              <a:buAutoNum type="arabicPeriod"/>
            </a:pPr>
            <a:r>
              <a:rPr lang="en"/>
              <a:t>Clonage</a:t>
            </a:r>
            <a:endParaRPr/>
          </a:p>
          <a:p>
            <a:pPr indent="-317500" lvl="0" marL="457200" rtl="0" algn="l">
              <a:spcBef>
                <a:spcPts val="0"/>
              </a:spcBef>
              <a:spcAft>
                <a:spcPts val="0"/>
              </a:spcAft>
              <a:buSzPts val="1400"/>
              <a:buAutoNum type="arabicPeriod"/>
            </a:pPr>
            <a:r>
              <a:rPr lang="en"/>
              <a:t>Traits physiques et mentaux plus performants</a:t>
            </a:r>
            <a:endParaRPr/>
          </a:p>
          <a:p>
            <a:pPr indent="-317500" lvl="0" marL="457200" rtl="0" algn="l">
              <a:spcBef>
                <a:spcPts val="0"/>
              </a:spcBef>
              <a:spcAft>
                <a:spcPts val="0"/>
              </a:spcAft>
              <a:buSzPts val="1400"/>
              <a:buAutoNum type="arabicPeriod"/>
            </a:pPr>
            <a:r>
              <a:rPr lang="en"/>
              <a:t>Commercialisation</a:t>
            </a:r>
            <a:endParaRPr/>
          </a:p>
        </p:txBody>
      </p:sp>
      <p:sp>
        <p:nvSpPr>
          <p:cNvPr id="124" name="Google Shape;124;p23"/>
          <p:cNvSpPr txBox="1"/>
          <p:nvPr>
            <p:ph idx="2" type="body"/>
          </p:nvPr>
        </p:nvSpPr>
        <p:spPr>
          <a:xfrm>
            <a:off x="4822975" y="433625"/>
            <a:ext cx="3999900" cy="413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800"/>
              <a:t>Contre:</a:t>
            </a:r>
            <a:endParaRPr sz="1800"/>
          </a:p>
          <a:p>
            <a:pPr indent="0" lvl="0" marL="0" rtl="0" algn="l">
              <a:spcBef>
                <a:spcPts val="1600"/>
              </a:spcBef>
              <a:spcAft>
                <a:spcPts val="1600"/>
              </a:spcAft>
              <a:buNone/>
            </a:pPr>
            <a:r>
              <a:t/>
            </a:r>
            <a:endParaRPr/>
          </a:p>
        </p:txBody>
      </p:sp>
      <p:pic>
        <p:nvPicPr>
          <p:cNvPr id="125" name="Google Shape;125;p23"/>
          <p:cNvPicPr preferRelativeResize="0"/>
          <p:nvPr/>
        </p:nvPicPr>
        <p:blipFill>
          <a:blip r:embed="rId3">
            <a:alphaModFix/>
          </a:blip>
          <a:stretch>
            <a:fillRect/>
          </a:stretch>
        </p:blipFill>
        <p:spPr>
          <a:xfrm>
            <a:off x="3982948" y="2220400"/>
            <a:ext cx="1178100" cy="1280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pic>
        <p:nvPicPr>
          <p:cNvPr id="130" name="Google Shape;130;p24"/>
          <p:cNvPicPr preferRelativeResize="0"/>
          <p:nvPr/>
        </p:nvPicPr>
        <p:blipFill>
          <a:blip r:embed="rId3">
            <a:alphaModFix/>
          </a:blip>
          <a:stretch>
            <a:fillRect/>
          </a:stretch>
        </p:blipFill>
        <p:spPr>
          <a:xfrm>
            <a:off x="5537300" y="296350"/>
            <a:ext cx="3295000" cy="2196675"/>
          </a:xfrm>
          <a:prstGeom prst="rect">
            <a:avLst/>
          </a:prstGeom>
          <a:noFill/>
          <a:ln>
            <a:noFill/>
          </a:ln>
        </p:spPr>
      </p:pic>
      <p:sp>
        <p:nvSpPr>
          <p:cNvPr id="131" name="Google Shape;131;p24"/>
          <p:cNvSpPr txBox="1"/>
          <p:nvPr>
            <p:ph type="title"/>
          </p:nvPr>
        </p:nvSpPr>
        <p:spPr>
          <a:xfrm>
            <a:off x="311700" y="445025"/>
            <a:ext cx="208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32" name="Google Shape;132;p24"/>
          <p:cNvSpPr txBox="1"/>
          <p:nvPr>
            <p:ph idx="1" type="body"/>
          </p:nvPr>
        </p:nvSpPr>
        <p:spPr>
          <a:xfrm>
            <a:off x="0" y="296350"/>
            <a:ext cx="9089100" cy="4766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rgbClr val="FFFFFF"/>
              </a:solidFill>
            </a:endParaRPr>
          </a:p>
          <a:p>
            <a:pPr indent="0" lvl="0" marL="0" rtl="0" algn="l">
              <a:lnSpc>
                <a:spcPct val="100000"/>
              </a:lnSpc>
              <a:spcBef>
                <a:spcPts val="1600"/>
              </a:spcBef>
              <a:spcAft>
                <a:spcPts val="0"/>
              </a:spcAft>
              <a:buNone/>
            </a:pPr>
            <a:r>
              <a:t/>
            </a:r>
            <a:endParaRPr>
              <a:solidFill>
                <a:srgbClr val="FFFFFF"/>
              </a:solidFill>
            </a:endParaRPr>
          </a:p>
          <a:p>
            <a:pPr indent="0" lvl="0" marL="0" rtl="0" algn="l">
              <a:lnSpc>
                <a:spcPct val="100000"/>
              </a:lnSpc>
              <a:spcBef>
                <a:spcPts val="1600"/>
              </a:spcBef>
              <a:spcAft>
                <a:spcPts val="0"/>
              </a:spcAft>
              <a:buNone/>
            </a:pPr>
            <a:r>
              <a:rPr lang="en">
                <a:solidFill>
                  <a:srgbClr val="FFFFFF"/>
                </a:solidFill>
              </a:rPr>
              <a:t>En conclusion en considérant, les </a:t>
            </a:r>
            <a:r>
              <a:rPr lang="en">
                <a:solidFill>
                  <a:srgbClr val="FFFFFF"/>
                </a:solidFill>
              </a:rPr>
              <a:t>aspects politique, </a:t>
            </a:r>
            <a:endParaRPr>
              <a:solidFill>
                <a:srgbClr val="FFFFFF"/>
              </a:solidFill>
            </a:endParaRPr>
          </a:p>
          <a:p>
            <a:pPr indent="0" lvl="0" marL="0" rtl="0" algn="l">
              <a:lnSpc>
                <a:spcPct val="100000"/>
              </a:lnSpc>
              <a:spcBef>
                <a:spcPts val="1600"/>
              </a:spcBef>
              <a:spcAft>
                <a:spcPts val="0"/>
              </a:spcAft>
              <a:buNone/>
            </a:pPr>
            <a:r>
              <a:rPr lang="en">
                <a:solidFill>
                  <a:srgbClr val="FFFFFF"/>
                </a:solidFill>
              </a:rPr>
              <a:t>scientifique, religieux et éthique, il  y aura toujours</a:t>
            </a:r>
            <a:endParaRPr>
              <a:solidFill>
                <a:srgbClr val="FFFFFF"/>
              </a:solidFill>
            </a:endParaRPr>
          </a:p>
          <a:p>
            <a:pPr indent="0" lvl="0" marL="0" rtl="0" algn="l">
              <a:lnSpc>
                <a:spcPct val="100000"/>
              </a:lnSpc>
              <a:spcBef>
                <a:spcPts val="1600"/>
              </a:spcBef>
              <a:spcAft>
                <a:spcPts val="0"/>
              </a:spcAft>
              <a:buNone/>
            </a:pPr>
            <a:r>
              <a:rPr lang="en">
                <a:solidFill>
                  <a:srgbClr val="FFFFFF"/>
                </a:solidFill>
              </a:rPr>
              <a:t> des raisons pour supporter la modification génétique</a:t>
            </a:r>
            <a:endParaRPr>
              <a:solidFill>
                <a:srgbClr val="FFFFFF"/>
              </a:solidFill>
            </a:endParaRPr>
          </a:p>
          <a:p>
            <a:pPr indent="0" lvl="0" marL="0" rtl="0" algn="l">
              <a:lnSpc>
                <a:spcPct val="100000"/>
              </a:lnSpc>
              <a:spcBef>
                <a:spcPts val="1600"/>
              </a:spcBef>
              <a:spcAft>
                <a:spcPts val="0"/>
              </a:spcAft>
              <a:buNone/>
            </a:pPr>
            <a:r>
              <a:rPr lang="en">
                <a:solidFill>
                  <a:srgbClr val="FFFFFF"/>
                </a:solidFill>
              </a:rPr>
              <a:t> humaine, tout comme il y aura des raisons d'être contre. Donc, si jamais il fallait</a:t>
            </a:r>
            <a:endParaRPr>
              <a:solidFill>
                <a:srgbClr val="FFFFFF"/>
              </a:solidFill>
            </a:endParaRPr>
          </a:p>
          <a:p>
            <a:pPr indent="0" lvl="0" marL="0" rtl="0" algn="l">
              <a:lnSpc>
                <a:spcPct val="100000"/>
              </a:lnSpc>
              <a:spcBef>
                <a:spcPts val="1600"/>
              </a:spcBef>
              <a:spcAft>
                <a:spcPts val="0"/>
              </a:spcAft>
              <a:buNone/>
            </a:pPr>
            <a:r>
              <a:rPr lang="en">
                <a:solidFill>
                  <a:srgbClr val="FFFFFF"/>
                </a:solidFill>
              </a:rPr>
              <a:t> prendre une décision, il faudrait le faire en sachant que ce ne serait pas par </a:t>
            </a:r>
            <a:endParaRPr>
              <a:solidFill>
                <a:srgbClr val="FFFFFF"/>
              </a:solidFill>
            </a:endParaRPr>
          </a:p>
          <a:p>
            <a:pPr indent="0" lvl="0" marL="0" rtl="0" algn="l">
              <a:lnSpc>
                <a:spcPct val="100000"/>
              </a:lnSpc>
              <a:spcBef>
                <a:spcPts val="1600"/>
              </a:spcBef>
              <a:spcAft>
                <a:spcPts val="1600"/>
              </a:spcAft>
              <a:buNone/>
            </a:pPr>
            <a:r>
              <a:rPr lang="en">
                <a:solidFill>
                  <a:srgbClr val="FFFFFF"/>
                </a:solidFill>
              </a:rPr>
              <a:t>consentement mutuel.</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800">
                <a:latin typeface="Marvel"/>
                <a:ea typeface="Marvel"/>
                <a:cs typeface="Marvel"/>
                <a:sym typeface="Marvel"/>
              </a:rPr>
              <a:t>Aspects</a:t>
            </a:r>
            <a:endParaRPr sz="4800">
              <a:latin typeface="Marvel"/>
              <a:ea typeface="Marvel"/>
              <a:cs typeface="Marvel"/>
              <a:sym typeface="Marvel"/>
            </a:endParaRPr>
          </a:p>
        </p:txBody>
      </p:sp>
      <p:sp>
        <p:nvSpPr>
          <p:cNvPr id="62" name="Google Shape;62;p14"/>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Scientifique</a:t>
            </a:r>
            <a:endParaRPr sz="1800"/>
          </a:p>
          <a:p>
            <a:pPr indent="-342900" lvl="0" marL="457200" rtl="0" algn="l">
              <a:spcBef>
                <a:spcPts val="0"/>
              </a:spcBef>
              <a:spcAft>
                <a:spcPts val="0"/>
              </a:spcAft>
              <a:buSzPts val="1800"/>
              <a:buChar char="●"/>
            </a:pPr>
            <a:r>
              <a:rPr lang="en" sz="1800"/>
              <a:t>Politique</a:t>
            </a:r>
            <a:endParaRPr sz="1800"/>
          </a:p>
          <a:p>
            <a:pPr indent="-342900" lvl="0" marL="457200" rtl="0" algn="l">
              <a:spcBef>
                <a:spcPts val="0"/>
              </a:spcBef>
              <a:spcAft>
                <a:spcPts val="0"/>
              </a:spcAft>
              <a:buSzPts val="1800"/>
              <a:buChar char="●"/>
            </a:pPr>
            <a:r>
              <a:rPr lang="en" sz="1800"/>
              <a:t>Religieuse</a:t>
            </a:r>
            <a:endParaRPr sz="1800"/>
          </a:p>
          <a:p>
            <a:pPr indent="-342900" lvl="0" marL="457200" rtl="0" algn="l">
              <a:spcBef>
                <a:spcPts val="0"/>
              </a:spcBef>
              <a:spcAft>
                <a:spcPts val="0"/>
              </a:spcAft>
              <a:buSzPts val="1800"/>
              <a:buChar char="●"/>
            </a:pPr>
            <a:r>
              <a:rPr lang="en" sz="1800"/>
              <a:t>Éthique</a:t>
            </a:r>
            <a:endParaRPr sz="1800"/>
          </a:p>
        </p:txBody>
      </p:sp>
      <p:pic>
        <p:nvPicPr>
          <p:cNvPr id="63" name="Google Shape;63;p14"/>
          <p:cNvPicPr preferRelativeResize="0"/>
          <p:nvPr/>
        </p:nvPicPr>
        <p:blipFill>
          <a:blip r:embed="rId3">
            <a:alphaModFix/>
          </a:blip>
          <a:stretch>
            <a:fillRect/>
          </a:stretch>
        </p:blipFill>
        <p:spPr>
          <a:xfrm>
            <a:off x="5663850" y="555600"/>
            <a:ext cx="3095370" cy="2321528"/>
          </a:xfrm>
          <a:prstGeom prst="rect">
            <a:avLst/>
          </a:prstGeom>
          <a:noFill/>
          <a:ln>
            <a:noFill/>
          </a:ln>
        </p:spPr>
      </p:pic>
      <p:pic>
        <p:nvPicPr>
          <p:cNvPr id="64" name="Google Shape;64;p14"/>
          <p:cNvPicPr preferRelativeResize="0"/>
          <p:nvPr/>
        </p:nvPicPr>
        <p:blipFill>
          <a:blip r:embed="rId4">
            <a:alphaModFix/>
          </a:blip>
          <a:stretch>
            <a:fillRect/>
          </a:stretch>
        </p:blipFill>
        <p:spPr>
          <a:xfrm>
            <a:off x="3256375" y="1593363"/>
            <a:ext cx="2935148" cy="1956775"/>
          </a:xfrm>
          <a:prstGeom prst="rect">
            <a:avLst/>
          </a:prstGeom>
          <a:noFill/>
          <a:ln>
            <a:noFill/>
          </a:ln>
        </p:spPr>
      </p:pic>
      <p:pic>
        <p:nvPicPr>
          <p:cNvPr id="65" name="Google Shape;65;p14"/>
          <p:cNvPicPr preferRelativeResize="0"/>
          <p:nvPr/>
        </p:nvPicPr>
        <p:blipFill>
          <a:blip r:embed="rId5">
            <a:alphaModFix/>
          </a:blip>
          <a:stretch>
            <a:fillRect/>
          </a:stretch>
        </p:blipFill>
        <p:spPr>
          <a:xfrm>
            <a:off x="5780455" y="2981703"/>
            <a:ext cx="2172345" cy="177649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3815525"/>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Est-ce que la modification génétique humaine devrait être permise?</a:t>
            </a:r>
            <a:endParaRPr/>
          </a:p>
        </p:txBody>
      </p:sp>
      <p:pic>
        <p:nvPicPr>
          <p:cNvPr id="71" name="Google Shape;71;p15"/>
          <p:cNvPicPr preferRelativeResize="0"/>
          <p:nvPr/>
        </p:nvPicPr>
        <p:blipFill>
          <a:blip r:embed="rId3">
            <a:alphaModFix/>
          </a:blip>
          <a:stretch>
            <a:fillRect/>
          </a:stretch>
        </p:blipFill>
        <p:spPr>
          <a:xfrm>
            <a:off x="2102800" y="281675"/>
            <a:ext cx="4938377" cy="32910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3543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Aspect Scientifique</a:t>
            </a:r>
            <a:endParaRPr/>
          </a:p>
        </p:txBody>
      </p:sp>
      <p:sp>
        <p:nvSpPr>
          <p:cNvPr id="77" name="Google Shape;77;p16"/>
          <p:cNvSpPr txBox="1"/>
          <p:nvPr>
            <p:ph idx="1" type="body"/>
          </p:nvPr>
        </p:nvSpPr>
        <p:spPr>
          <a:xfrm>
            <a:off x="311700" y="1152475"/>
            <a:ext cx="6936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Modification pour des raisons physiques:</a:t>
            </a:r>
            <a:endParaRPr/>
          </a:p>
          <a:p>
            <a:pPr indent="-342900" lvl="0" marL="457200" rtl="0" algn="l">
              <a:spcBef>
                <a:spcPts val="1600"/>
              </a:spcBef>
              <a:spcAft>
                <a:spcPts val="0"/>
              </a:spcAft>
              <a:buSzPts val="1800"/>
              <a:buAutoNum type="arabicPeriod"/>
            </a:pPr>
            <a:r>
              <a:rPr lang="en"/>
              <a:t>Raisons médicaux (maladies, allergies)</a:t>
            </a:r>
            <a:endParaRPr/>
          </a:p>
          <a:p>
            <a:pPr indent="-342900" lvl="0" marL="457200" rtl="0" algn="l">
              <a:spcBef>
                <a:spcPts val="0"/>
              </a:spcBef>
              <a:spcAft>
                <a:spcPts val="0"/>
              </a:spcAft>
              <a:buSzPts val="1800"/>
              <a:buAutoNum type="arabicPeriod"/>
            </a:pPr>
            <a:r>
              <a:rPr lang="en"/>
              <a:t>T</a:t>
            </a:r>
            <a:r>
              <a:rPr lang="en"/>
              <a:t>raits physiques</a:t>
            </a:r>
            <a:endParaRPr/>
          </a:p>
          <a:p>
            <a:pPr indent="-342900" lvl="0" marL="457200" rtl="0" algn="l">
              <a:spcBef>
                <a:spcPts val="0"/>
              </a:spcBef>
              <a:spcAft>
                <a:spcPts val="0"/>
              </a:spcAft>
              <a:buSzPts val="1800"/>
              <a:buAutoNum type="arabicPeriod"/>
            </a:pPr>
            <a:r>
              <a:rPr lang="en"/>
              <a:t>Résistant à la douleur</a:t>
            </a:r>
            <a:endParaRPr/>
          </a:p>
          <a:p>
            <a:pPr indent="-342900" lvl="0" marL="457200" rtl="0" algn="l">
              <a:spcBef>
                <a:spcPts val="0"/>
              </a:spcBef>
              <a:spcAft>
                <a:spcPts val="0"/>
              </a:spcAft>
              <a:buSzPts val="1800"/>
              <a:buAutoNum type="arabicPeriod"/>
            </a:pPr>
            <a:r>
              <a:rPr lang="en"/>
              <a:t>Clonage</a:t>
            </a:r>
            <a:endParaRPr/>
          </a:p>
          <a:p>
            <a:pPr indent="0" lvl="0" marL="0" rtl="0" algn="l">
              <a:spcBef>
                <a:spcPts val="1600"/>
              </a:spcBef>
              <a:spcAft>
                <a:spcPts val="0"/>
              </a:spcAft>
              <a:buNone/>
            </a:pPr>
            <a:r>
              <a:rPr lang="en"/>
              <a:t>Modification pour des raisons psychologiques:</a:t>
            </a:r>
            <a:endParaRPr/>
          </a:p>
          <a:p>
            <a:pPr indent="-342900" lvl="0" marL="457200" rtl="0" algn="l">
              <a:spcBef>
                <a:spcPts val="1600"/>
              </a:spcBef>
              <a:spcAft>
                <a:spcPts val="0"/>
              </a:spcAft>
              <a:buSzPts val="1800"/>
              <a:buAutoNum type="arabicPeriod"/>
            </a:pPr>
            <a:r>
              <a:rPr lang="en"/>
              <a:t>Augmenter son niveau de IQ</a:t>
            </a:r>
            <a:endParaRPr/>
          </a:p>
          <a:p>
            <a:pPr indent="-342900" lvl="0" marL="457200" rtl="0" algn="l">
              <a:spcBef>
                <a:spcPts val="0"/>
              </a:spcBef>
              <a:spcAft>
                <a:spcPts val="0"/>
              </a:spcAft>
              <a:buSzPts val="1800"/>
              <a:buAutoNum type="arabicPeriod"/>
            </a:pPr>
            <a:r>
              <a:rPr lang="en"/>
              <a:t>Améliorer sa mémoire</a:t>
            </a:r>
            <a:endParaRPr/>
          </a:p>
          <a:p>
            <a:pPr indent="0" lvl="0" marL="0" rtl="0" algn="l">
              <a:spcBef>
                <a:spcPts val="1600"/>
              </a:spcBef>
              <a:spcAft>
                <a:spcPts val="0"/>
              </a:spcAft>
              <a:buNone/>
            </a:pPr>
            <a:r>
              <a:rPr lang="en"/>
              <a:t>Conséquences à long termes sont inconnues et imprévisibles</a:t>
            </a:r>
            <a:endParaRPr/>
          </a:p>
          <a:p>
            <a:pPr indent="0" lvl="0" marL="0" rtl="0" algn="l">
              <a:spcBef>
                <a:spcPts val="1600"/>
              </a:spcBef>
              <a:spcAft>
                <a:spcPts val="1600"/>
              </a:spcAft>
              <a:buNone/>
            </a:pPr>
            <a:r>
              <a:t/>
            </a:r>
            <a:endParaRPr/>
          </a:p>
        </p:txBody>
      </p:sp>
      <p:pic>
        <p:nvPicPr>
          <p:cNvPr id="78" name="Google Shape;78;p16"/>
          <p:cNvPicPr preferRelativeResize="0"/>
          <p:nvPr/>
        </p:nvPicPr>
        <p:blipFill>
          <a:blip r:embed="rId3">
            <a:alphaModFix/>
          </a:blip>
          <a:stretch>
            <a:fillRect/>
          </a:stretch>
        </p:blipFill>
        <p:spPr>
          <a:xfrm rot="5400000">
            <a:off x="6457237" y="1887888"/>
            <a:ext cx="3554575" cy="1367700"/>
          </a:xfrm>
          <a:prstGeom prst="rect">
            <a:avLst/>
          </a:prstGeom>
          <a:noFill/>
          <a:ln>
            <a:noFill/>
          </a:ln>
        </p:spPr>
      </p:pic>
      <p:pic>
        <p:nvPicPr>
          <p:cNvPr id="79" name="Google Shape;79;p16"/>
          <p:cNvPicPr preferRelativeResize="0"/>
          <p:nvPr/>
        </p:nvPicPr>
        <p:blipFill>
          <a:blip r:embed="rId4">
            <a:alphaModFix/>
          </a:blip>
          <a:stretch>
            <a:fillRect/>
          </a:stretch>
        </p:blipFill>
        <p:spPr>
          <a:xfrm>
            <a:off x="5238600" y="1896401"/>
            <a:ext cx="2217725" cy="14935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pic>
        <p:nvPicPr>
          <p:cNvPr id="84" name="Google Shape;84;p17"/>
          <p:cNvPicPr preferRelativeResize="0"/>
          <p:nvPr/>
        </p:nvPicPr>
        <p:blipFill>
          <a:blip r:embed="rId3">
            <a:alphaModFix/>
          </a:blip>
          <a:stretch>
            <a:fillRect/>
          </a:stretch>
        </p:blipFill>
        <p:spPr>
          <a:xfrm>
            <a:off x="6184675" y="297950"/>
            <a:ext cx="2741925" cy="2741925"/>
          </a:xfrm>
          <a:prstGeom prst="rect">
            <a:avLst/>
          </a:prstGeom>
          <a:noFill/>
          <a:ln>
            <a:noFill/>
          </a:ln>
        </p:spPr>
      </p:pic>
      <p:sp>
        <p:nvSpPr>
          <p:cNvPr id="85" name="Google Shape;85;p17"/>
          <p:cNvSpPr txBox="1"/>
          <p:nvPr>
            <p:ph type="title"/>
          </p:nvPr>
        </p:nvSpPr>
        <p:spPr>
          <a:xfrm>
            <a:off x="311700" y="445025"/>
            <a:ext cx="2994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Aspect Politique</a:t>
            </a:r>
            <a:endParaRPr/>
          </a:p>
        </p:txBody>
      </p:sp>
      <p:sp>
        <p:nvSpPr>
          <p:cNvPr id="86" name="Google Shape;86;p17"/>
          <p:cNvSpPr txBox="1"/>
          <p:nvPr>
            <p:ph idx="1" type="body"/>
          </p:nvPr>
        </p:nvSpPr>
        <p:spPr>
          <a:xfrm>
            <a:off x="406000" y="10177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Intérêt d’avancement dans la société:</a:t>
            </a:r>
            <a:endParaRPr/>
          </a:p>
          <a:p>
            <a:pPr indent="-342900" lvl="0" marL="457200" rtl="0" algn="l">
              <a:spcBef>
                <a:spcPts val="1600"/>
              </a:spcBef>
              <a:spcAft>
                <a:spcPts val="0"/>
              </a:spcAft>
              <a:buSzPts val="1800"/>
              <a:buAutoNum type="arabicPeriod"/>
            </a:pPr>
            <a:r>
              <a:rPr lang="en"/>
              <a:t>Supériorité s/ la compétition</a:t>
            </a:r>
            <a:endParaRPr/>
          </a:p>
          <a:p>
            <a:pPr indent="-342900" lvl="0" marL="457200" rtl="0" algn="l">
              <a:spcBef>
                <a:spcPts val="0"/>
              </a:spcBef>
              <a:spcAft>
                <a:spcPts val="0"/>
              </a:spcAft>
              <a:buSzPts val="1800"/>
              <a:buAutoNum type="arabicPeriod"/>
            </a:pPr>
            <a:r>
              <a:rPr lang="en"/>
              <a:t>Traits physiques plus performant</a:t>
            </a:r>
            <a:endParaRPr/>
          </a:p>
          <a:p>
            <a:pPr indent="-342900" lvl="0" marL="457200" rtl="0" algn="l">
              <a:spcBef>
                <a:spcPts val="0"/>
              </a:spcBef>
              <a:spcAft>
                <a:spcPts val="0"/>
              </a:spcAft>
              <a:buSzPts val="1800"/>
              <a:buAutoNum type="arabicPeriod"/>
            </a:pPr>
            <a:r>
              <a:rPr lang="en"/>
              <a:t>Traits mentaux plus performant</a:t>
            </a:r>
            <a:endParaRPr/>
          </a:p>
          <a:p>
            <a:pPr indent="0" lvl="0" marL="0" rtl="0" algn="l">
              <a:spcBef>
                <a:spcPts val="1600"/>
              </a:spcBef>
              <a:spcAft>
                <a:spcPts val="0"/>
              </a:spcAft>
              <a:buNone/>
            </a:pPr>
            <a:r>
              <a:rPr lang="en"/>
              <a:t>Commercialisation, l’importance économique:</a:t>
            </a:r>
            <a:endParaRPr/>
          </a:p>
          <a:p>
            <a:pPr indent="-342900" lvl="0" marL="457200" rtl="0" algn="l">
              <a:spcBef>
                <a:spcPts val="1600"/>
              </a:spcBef>
              <a:spcAft>
                <a:spcPts val="0"/>
              </a:spcAft>
              <a:buSzPts val="1800"/>
              <a:buAutoNum type="arabicPeriod"/>
            </a:pPr>
            <a:r>
              <a:rPr lang="en"/>
              <a:t>Nouvelle avenue scientifique = nouveau marché</a:t>
            </a:r>
            <a:endParaRPr/>
          </a:p>
          <a:p>
            <a:pPr indent="-342900" lvl="0" marL="457200" rtl="0" algn="l">
              <a:spcBef>
                <a:spcPts val="0"/>
              </a:spcBef>
              <a:spcAft>
                <a:spcPts val="0"/>
              </a:spcAft>
              <a:buSzPts val="1800"/>
              <a:buAutoNum type="arabicPeriod"/>
            </a:pPr>
            <a:r>
              <a:rPr lang="en"/>
              <a:t>Éducation de professionnel = plus d’emplois</a:t>
            </a:r>
            <a:endParaRPr/>
          </a:p>
          <a:p>
            <a:pPr indent="-342900" lvl="0" marL="457200" rtl="0" algn="l">
              <a:spcBef>
                <a:spcPts val="0"/>
              </a:spcBef>
              <a:spcAft>
                <a:spcPts val="0"/>
              </a:spcAft>
              <a:buSzPts val="1800"/>
              <a:buAutoNum type="arabicPeriod"/>
            </a:pPr>
            <a:r>
              <a:rPr lang="en"/>
              <a:t>L’importance sur l’économie médical</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Aspect Politique (Suite)</a:t>
            </a:r>
            <a:endParaRPr/>
          </a:p>
        </p:txBody>
      </p:sp>
      <p:sp>
        <p:nvSpPr>
          <p:cNvPr id="92" name="Google Shape;92;p18"/>
          <p:cNvSpPr txBox="1"/>
          <p:nvPr>
            <p:ph idx="1" type="body"/>
          </p:nvPr>
        </p:nvSpPr>
        <p:spPr>
          <a:xfrm>
            <a:off x="311700" y="1152475"/>
            <a:ext cx="8520600" cy="169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Impact social et culturel:</a:t>
            </a:r>
            <a:endParaRPr/>
          </a:p>
          <a:p>
            <a:pPr indent="-342900" lvl="0" marL="457200" rtl="0" algn="l">
              <a:spcBef>
                <a:spcPts val="1600"/>
              </a:spcBef>
              <a:spcAft>
                <a:spcPts val="0"/>
              </a:spcAft>
              <a:buSzPts val="1800"/>
              <a:buAutoNum type="arabicPeriod"/>
            </a:pPr>
            <a:r>
              <a:rPr lang="en"/>
              <a:t>Racisme d’opportunité</a:t>
            </a:r>
            <a:endParaRPr/>
          </a:p>
          <a:p>
            <a:pPr indent="-342900" lvl="0" marL="457200" rtl="0" algn="l">
              <a:spcBef>
                <a:spcPts val="0"/>
              </a:spcBef>
              <a:spcAft>
                <a:spcPts val="0"/>
              </a:spcAft>
              <a:buSzPts val="1800"/>
              <a:buAutoNum type="arabicPeriod"/>
            </a:pPr>
            <a:r>
              <a:rPr lang="en"/>
              <a:t>Commodification de l’unicité humain</a:t>
            </a:r>
            <a:endParaRPr/>
          </a:p>
          <a:p>
            <a:pPr indent="-342900" lvl="0" marL="457200" rtl="0" algn="l">
              <a:spcBef>
                <a:spcPts val="0"/>
              </a:spcBef>
              <a:spcAft>
                <a:spcPts val="0"/>
              </a:spcAft>
              <a:buSzPts val="1800"/>
              <a:buAutoNum type="arabicPeriod"/>
            </a:pPr>
            <a:r>
              <a:rPr lang="en"/>
              <a:t>Complication de valeurs personnelle, communautaire et populaire</a:t>
            </a:r>
            <a:endParaRPr/>
          </a:p>
        </p:txBody>
      </p:sp>
      <p:pic>
        <p:nvPicPr>
          <p:cNvPr id="93" name="Google Shape;93;p18"/>
          <p:cNvPicPr preferRelativeResize="0"/>
          <p:nvPr/>
        </p:nvPicPr>
        <p:blipFill>
          <a:blip r:embed="rId3">
            <a:alphaModFix/>
          </a:blip>
          <a:stretch>
            <a:fillRect/>
          </a:stretch>
        </p:blipFill>
        <p:spPr>
          <a:xfrm>
            <a:off x="4926700" y="2844175"/>
            <a:ext cx="3799095" cy="1994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pic>
        <p:nvPicPr>
          <p:cNvPr id="98" name="Google Shape;98;p19"/>
          <p:cNvPicPr preferRelativeResize="0"/>
          <p:nvPr/>
        </p:nvPicPr>
        <p:blipFill>
          <a:blip r:embed="rId3">
            <a:alphaModFix/>
          </a:blip>
          <a:stretch>
            <a:fillRect/>
          </a:stretch>
        </p:blipFill>
        <p:spPr>
          <a:xfrm>
            <a:off x="6521250" y="1190071"/>
            <a:ext cx="2102950" cy="1051475"/>
          </a:xfrm>
          <a:prstGeom prst="rect">
            <a:avLst/>
          </a:prstGeom>
          <a:noFill/>
          <a:ln>
            <a:noFill/>
          </a:ln>
        </p:spPr>
      </p:pic>
      <p:sp>
        <p:nvSpPr>
          <p:cNvPr id="99" name="Google Shape;99;p19"/>
          <p:cNvSpPr txBox="1"/>
          <p:nvPr>
            <p:ph type="title"/>
          </p:nvPr>
        </p:nvSpPr>
        <p:spPr>
          <a:xfrm flipH="1" rot="8326">
            <a:off x="57812" y="181200"/>
            <a:ext cx="8918126" cy="477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Aspect Religieux</a:t>
            </a:r>
            <a:endParaRPr/>
          </a:p>
          <a:p>
            <a:pPr indent="-342900" lvl="0" marL="457200" rtl="0" algn="l">
              <a:lnSpc>
                <a:spcPct val="115000"/>
              </a:lnSpc>
              <a:spcBef>
                <a:spcPts val="0"/>
              </a:spcBef>
              <a:spcAft>
                <a:spcPts val="0"/>
              </a:spcAft>
              <a:buSzPts val="1800"/>
              <a:buAutoNum type="arabicPeriod"/>
            </a:pPr>
            <a:r>
              <a:rPr lang="en" sz="1800"/>
              <a:t>Peur que l’humain devient son propre créateur, quand ce pouvoir appartient à Dieu.</a:t>
            </a:r>
            <a:endParaRPr sz="1800"/>
          </a:p>
          <a:p>
            <a:pPr indent="-342900" lvl="0" marL="457200" rtl="0" algn="l">
              <a:lnSpc>
                <a:spcPct val="115000"/>
              </a:lnSpc>
              <a:spcBef>
                <a:spcPts val="0"/>
              </a:spcBef>
              <a:spcAft>
                <a:spcPts val="0"/>
              </a:spcAft>
              <a:buSzPts val="1800"/>
              <a:buChar char="-"/>
            </a:pPr>
            <a:r>
              <a:rPr lang="en" sz="1800"/>
              <a:t>modifie la nature selon sa volonté</a:t>
            </a:r>
            <a:endParaRPr sz="1800"/>
          </a:p>
          <a:p>
            <a:pPr indent="0" lvl="0" marL="0" rtl="0" algn="l">
              <a:lnSpc>
                <a:spcPct val="115000"/>
              </a:lnSpc>
              <a:spcBef>
                <a:spcPts val="0"/>
              </a:spcBef>
              <a:spcAft>
                <a:spcPts val="0"/>
              </a:spcAft>
              <a:buNone/>
            </a:pPr>
            <a:r>
              <a:rPr lang="en" sz="1800"/>
              <a:t>  -    </a:t>
            </a:r>
            <a:r>
              <a:rPr lang="en" sz="1800"/>
              <a:t>Instrumentalisation du corps   </a:t>
            </a:r>
            <a:endParaRPr sz="1800"/>
          </a:p>
          <a:p>
            <a:pPr indent="0" lvl="0" marL="0" rtl="0" algn="l">
              <a:lnSpc>
                <a:spcPct val="115000"/>
              </a:lnSpc>
              <a:spcBef>
                <a:spcPts val="0"/>
              </a:spcBef>
              <a:spcAft>
                <a:spcPts val="0"/>
              </a:spcAft>
              <a:buNone/>
            </a:pPr>
            <a:r>
              <a:rPr lang="en" sz="1800"/>
              <a:t>  -    Mène à des catastrophes naturelles, des maladies, à la </a:t>
            </a:r>
            <a:endParaRPr sz="1800"/>
          </a:p>
          <a:p>
            <a:pPr indent="0" lvl="0" marL="0" rtl="0" algn="l">
              <a:lnSpc>
                <a:spcPct val="115000"/>
              </a:lnSpc>
              <a:spcBef>
                <a:spcPts val="0"/>
              </a:spcBef>
              <a:spcAft>
                <a:spcPts val="0"/>
              </a:spcAft>
              <a:buNone/>
            </a:pPr>
            <a:r>
              <a:rPr lang="en" sz="1800"/>
              <a:t>       disparition de l’humain ou la destruction de toute vie sur Terre.</a:t>
            </a:r>
            <a:endParaRPr sz="1800"/>
          </a:p>
          <a:p>
            <a:pPr indent="0" lvl="0" marL="0" rtl="0" algn="l">
              <a:lnSpc>
                <a:spcPct val="115000"/>
              </a:lnSpc>
              <a:spcBef>
                <a:spcPts val="0"/>
              </a:spcBef>
              <a:spcAft>
                <a:spcPts val="0"/>
              </a:spcAft>
              <a:buNone/>
            </a:pPr>
            <a:r>
              <a:t/>
            </a:r>
            <a:endParaRPr sz="1800"/>
          </a:p>
          <a:p>
            <a:pPr indent="0" lvl="0" marL="0" rtl="0" algn="l">
              <a:lnSpc>
                <a:spcPct val="115000"/>
              </a:lnSpc>
              <a:spcBef>
                <a:spcPts val="0"/>
              </a:spcBef>
              <a:spcAft>
                <a:spcPts val="0"/>
              </a:spcAft>
              <a:buNone/>
            </a:pPr>
            <a:r>
              <a:rPr lang="en" sz="1800"/>
              <a:t>2.     La moralité entre en jeu</a:t>
            </a:r>
            <a:endParaRPr sz="1800"/>
          </a:p>
          <a:p>
            <a:pPr indent="-342900" lvl="0" marL="457200" rtl="0" algn="l">
              <a:lnSpc>
                <a:spcPct val="115000"/>
              </a:lnSpc>
              <a:spcBef>
                <a:spcPts val="0"/>
              </a:spcBef>
              <a:spcAft>
                <a:spcPts val="0"/>
              </a:spcAft>
              <a:buClr>
                <a:srgbClr val="FFFFFF"/>
              </a:buClr>
              <a:buSzPts val="1800"/>
              <a:buChar char="-"/>
            </a:pPr>
            <a:r>
              <a:rPr b="1" lang="en" sz="1800">
                <a:solidFill>
                  <a:srgbClr val="FFFFFF"/>
                </a:solidFill>
              </a:rPr>
              <a:t>Point de vue catholique</a:t>
            </a:r>
            <a:r>
              <a:rPr lang="en" sz="1800">
                <a:solidFill>
                  <a:srgbClr val="FFFFFF"/>
                </a:solidFill>
              </a:rPr>
              <a:t> : Selon le point de vue catholique, tout être humain est sacré dès la conception et toute expérience ou modification de l'embryon est   inacceptable. Quand l'amélioration génétique est utilisée dans le bus de l'amélioration d'un humain pour le rendre plus fort, plus beau, plus intelligent, ce concept va à l'encontre des croyances catholiques.</a:t>
            </a:r>
            <a:endParaRPr sz="1800">
              <a:solidFill>
                <a:srgbClr val="FFFFFF"/>
              </a:solidFill>
            </a:endParaRPr>
          </a:p>
          <a:p>
            <a:pPr indent="0" lvl="0" marL="0" rtl="0" algn="l">
              <a:lnSpc>
                <a:spcPct val="115000"/>
              </a:lnSpc>
              <a:spcBef>
                <a:spcPts val="0"/>
              </a:spcBef>
              <a:spcAft>
                <a:spcPts val="0"/>
              </a:spcAft>
              <a:buNone/>
            </a:pPr>
            <a:r>
              <a:rPr lang="en" sz="1800">
                <a:solidFill>
                  <a:srgbClr val="FFFFFF"/>
                </a:solidFill>
              </a:rPr>
              <a:t> </a:t>
            </a:r>
            <a:endParaRPr sz="1800">
              <a:solidFill>
                <a:srgbClr val="FFFFFF"/>
              </a:solidFill>
            </a:endParaRPr>
          </a:p>
          <a:p>
            <a:pPr indent="0" lvl="0" marL="457200" rtl="0" algn="l">
              <a:lnSpc>
                <a:spcPct val="115000"/>
              </a:lnSpc>
              <a:spcBef>
                <a:spcPts val="0"/>
              </a:spcBef>
              <a:spcAft>
                <a:spcPts val="0"/>
              </a:spcAft>
              <a:buNone/>
            </a:pPr>
            <a:r>
              <a:t/>
            </a:r>
            <a:endParaRPr sz="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Aspects Religieux (Suite)</a:t>
            </a:r>
            <a:endParaRPr/>
          </a:p>
        </p:txBody>
      </p:sp>
      <p:sp>
        <p:nvSpPr>
          <p:cNvPr id="105" name="Google Shape;105;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b="1" lang="en">
                <a:solidFill>
                  <a:schemeClr val="dk1"/>
                </a:solidFill>
              </a:rPr>
              <a:t>Point de vue chrétien</a:t>
            </a:r>
            <a:endParaRPr b="1">
              <a:solidFill>
                <a:schemeClr val="dk1"/>
              </a:solidFill>
            </a:endParaRPr>
          </a:p>
          <a:p>
            <a:pPr indent="0" lvl="0" marL="457200" rtl="0" algn="l">
              <a:spcBef>
                <a:spcPts val="0"/>
              </a:spcBef>
              <a:spcAft>
                <a:spcPts val="0"/>
              </a:spcAft>
              <a:buClr>
                <a:srgbClr val="000000"/>
              </a:buClr>
              <a:buSzPts val="1100"/>
              <a:buFont typeface="Arial"/>
              <a:buNone/>
            </a:pPr>
            <a:r>
              <a:rPr lang="en">
                <a:solidFill>
                  <a:schemeClr val="dk1"/>
                </a:solidFill>
              </a:rPr>
              <a:t>- Il est considéré comme "jouant à Dieu". Ils croient que les humains prennent trop de pouvoir entre leurs mains et accomplissent des tâches réservées à Dieu.</a:t>
            </a:r>
            <a:endParaRPr>
              <a:solidFill>
                <a:schemeClr val="dk1"/>
              </a:solidFill>
            </a:endParaRPr>
          </a:p>
          <a:p>
            <a:pPr indent="0" lvl="0" marL="457200" rtl="0" algn="l">
              <a:spcBef>
                <a:spcPts val="0"/>
              </a:spcBef>
              <a:spcAft>
                <a:spcPts val="0"/>
              </a:spcAft>
              <a:buClr>
                <a:srgbClr val="000000"/>
              </a:buClr>
              <a:buSzPts val="1100"/>
              <a:buFont typeface="Arial"/>
              <a:buNone/>
            </a:pPr>
            <a:r>
              <a:rPr lang="en">
                <a:solidFill>
                  <a:schemeClr val="dk1"/>
                </a:solidFill>
              </a:rPr>
              <a:t>- Certains chrétiens considèrent également que les risques inconnus de changer les cellules reproductrices sont trop importants.</a:t>
            </a:r>
            <a:endParaRPr>
              <a:solidFill>
                <a:schemeClr val="dk1"/>
              </a:solidFill>
            </a:endParaRPr>
          </a:p>
          <a:p>
            <a:pPr indent="0" lvl="0" marL="457200" rtl="0" algn="l">
              <a:spcBef>
                <a:spcPts val="0"/>
              </a:spcBef>
              <a:spcAft>
                <a:spcPts val="0"/>
              </a:spcAft>
              <a:buClr>
                <a:srgbClr val="000000"/>
              </a:buClr>
              <a:buSzPts val="1100"/>
              <a:buFont typeface="Arial"/>
              <a:buNone/>
            </a:pPr>
            <a:r>
              <a:rPr lang="en">
                <a:solidFill>
                  <a:schemeClr val="dk1"/>
                </a:solidFill>
              </a:rPr>
              <a:t>- Certains craignent que ce type de traitement ne soit disponible que pour les riches.</a:t>
            </a:r>
            <a:endParaRPr>
              <a:solidFill>
                <a:schemeClr val="dk1"/>
              </a:solidFill>
            </a:endParaRPr>
          </a:p>
          <a:p>
            <a:pPr indent="0" lvl="0" marL="457200" rtl="0" algn="l">
              <a:spcBef>
                <a:spcPts val="0"/>
              </a:spcBef>
              <a:spcAft>
                <a:spcPts val="0"/>
              </a:spcAft>
              <a:buClr>
                <a:srgbClr val="000000"/>
              </a:buClr>
              <a:buSzPts val="1100"/>
              <a:buFont typeface="Arial"/>
              <a:buNone/>
            </a:pPr>
            <a:r>
              <a:rPr lang="en">
                <a:solidFill>
                  <a:schemeClr val="dk1"/>
                </a:solidFill>
              </a:rPr>
              <a:t>- D'autres chrétiens craignent que la recherche ne soit utilisée pour des raisons égoïstes et financières.</a:t>
            </a:r>
            <a:endParaRPr>
              <a:solidFill>
                <a:schemeClr val="dk1"/>
              </a:solidFill>
            </a:endParaRPr>
          </a:p>
          <a:p>
            <a:pPr indent="0" lvl="0" marL="457200" rtl="0" algn="l">
              <a:spcBef>
                <a:spcPts val="0"/>
              </a:spcBef>
              <a:spcAft>
                <a:spcPts val="0"/>
              </a:spcAft>
              <a:buClr>
                <a:srgbClr val="000000"/>
              </a:buClr>
              <a:buSzPts val="1100"/>
              <a:buFont typeface="Arial"/>
              <a:buNone/>
            </a:pPr>
            <a:r>
              <a:rPr lang="en">
                <a:solidFill>
                  <a:schemeClr val="dk1"/>
                </a:solidFill>
              </a:rPr>
              <a:t> </a:t>
            </a:r>
            <a:endParaRPr>
              <a:solidFill>
                <a:schemeClr val="dk1"/>
              </a:solidFill>
            </a:endParaRPr>
          </a:p>
          <a:p>
            <a:pPr indent="0" lvl="0" marL="0" rtl="0" algn="l">
              <a:spcBef>
                <a:spcPts val="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Aspect Religieux (Suite)</a:t>
            </a:r>
            <a:endParaRPr/>
          </a:p>
        </p:txBody>
      </p:sp>
      <p:sp>
        <p:nvSpPr>
          <p:cNvPr id="111" name="Google Shape;111;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b="1" lang="en">
                <a:solidFill>
                  <a:schemeClr val="dk1"/>
                </a:solidFill>
              </a:rPr>
              <a:t>Point de vue des bouddhistes :</a:t>
            </a:r>
            <a:r>
              <a:rPr lang="en">
                <a:solidFill>
                  <a:schemeClr val="dk1"/>
                </a:solidFill>
              </a:rPr>
              <a:t> L’ingénierie génétique va à l’encontre de leur religion, car elle enlève tout aspect du karma et du voyage spirituel et ne devrait pas être pratiquée.</a:t>
            </a:r>
            <a:endParaRPr>
              <a:solidFill>
                <a:schemeClr val="dk1"/>
              </a:solidFill>
            </a:endParaRPr>
          </a:p>
          <a:p>
            <a:pPr indent="0" lvl="0" marL="457200" rtl="0" algn="l">
              <a:spcBef>
                <a:spcPts val="0"/>
              </a:spcBef>
              <a:spcAft>
                <a:spcPts val="0"/>
              </a:spcAft>
              <a:buClr>
                <a:srgbClr val="000000"/>
              </a:buClr>
              <a:buSzPts val="1100"/>
              <a:buFont typeface="Arial"/>
              <a:buNone/>
            </a:pPr>
            <a:r>
              <a:t/>
            </a:r>
            <a:endParaRPr>
              <a:solidFill>
                <a:schemeClr val="dk1"/>
              </a:solidFill>
            </a:endParaRPr>
          </a:p>
          <a:p>
            <a:pPr indent="-342900" lvl="0" marL="457200" rtl="0" algn="l">
              <a:spcBef>
                <a:spcPts val="0"/>
              </a:spcBef>
              <a:spcAft>
                <a:spcPts val="0"/>
              </a:spcAft>
              <a:buClr>
                <a:schemeClr val="dk1"/>
              </a:buClr>
              <a:buSzPts val="1800"/>
              <a:buChar char="-"/>
            </a:pPr>
            <a:r>
              <a:rPr b="1" lang="en">
                <a:solidFill>
                  <a:schemeClr val="dk1"/>
                </a:solidFill>
              </a:rPr>
              <a:t>Point de vue des Juifs : </a:t>
            </a:r>
            <a:r>
              <a:rPr lang="en">
                <a:solidFill>
                  <a:schemeClr val="dk1"/>
                </a:solidFill>
              </a:rPr>
              <a:t>Dans la communauté juive, c'est un sujet très délicat pour les Juifs, car pendant l'Holocauste, ils étaient utilisés comme rats de laboratoire pour tester la modification génétique. De plus, les juifs ne croient pas au génie génétique quand c’est pour choisir la couleur des yeux ou d’autres caractéristiques personnelles.</a:t>
            </a:r>
            <a:endParaRPr>
              <a:solidFill>
                <a:schemeClr val="dk1"/>
              </a:solidFill>
            </a:endParaRPr>
          </a:p>
          <a:p>
            <a:pPr indent="0" lvl="0" marL="0" rtl="0" algn="l">
              <a:spcBef>
                <a:spcPts val="0"/>
              </a:spcBef>
              <a:spcAft>
                <a:spcPts val="0"/>
              </a:spcAft>
              <a:buClr>
                <a:srgbClr val="000000"/>
              </a:buClr>
              <a:buSzPts val="1100"/>
              <a:buFont typeface="Arial"/>
              <a:buNone/>
            </a:pPr>
            <a:r>
              <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